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9" d="100"/>
          <a:sy n="49" d="100"/>
        </p:scale>
        <p:origin x="38" y="1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5DEEE2-4990-4FCB-BFE2-66C1C23970A0}" type="datetimeFigureOut">
              <a:rPr lang="en-US" smtClean="0"/>
              <a:t>11/21/2022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A412E97-3DC9-49FD-B4E9-3C02641C9DE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542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DEEE2-4990-4FCB-BFE2-66C1C23970A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12E97-3DC9-49FD-B4E9-3C02641C9DE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401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DEEE2-4990-4FCB-BFE2-66C1C23970A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12E97-3DC9-49FD-B4E9-3C02641C9DE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139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DEEE2-4990-4FCB-BFE2-66C1C23970A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12E97-3DC9-49FD-B4E9-3C02641C9DE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965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DEEE2-4990-4FCB-BFE2-66C1C23970A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12E97-3DC9-49FD-B4E9-3C02641C9DE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245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5DEEE2-4990-4FCB-BFE2-66C1C23970A0}"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12E97-3DC9-49FD-B4E9-3C02641C9DE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938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5DEEE2-4990-4FCB-BFE2-66C1C23970A0}"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12E97-3DC9-49FD-B4E9-3C02641C9DE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909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5DEEE2-4990-4FCB-BFE2-66C1C23970A0}"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12E97-3DC9-49FD-B4E9-3C02641C9DE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86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DEEE2-4990-4FCB-BFE2-66C1C23970A0}"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12E97-3DC9-49FD-B4E9-3C02641C9DEC}" type="slidenum">
              <a:rPr lang="en-US" smtClean="0"/>
              <a:t>‹#›</a:t>
            </a:fld>
            <a:endParaRPr lang="en-US"/>
          </a:p>
        </p:txBody>
      </p:sp>
    </p:spTree>
    <p:extLst>
      <p:ext uri="{BB962C8B-B14F-4D97-AF65-F5344CB8AC3E}">
        <p14:creationId xmlns:p14="http://schemas.microsoft.com/office/powerpoint/2010/main" val="108466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DEEE2-4990-4FCB-BFE2-66C1C23970A0}"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12E97-3DC9-49FD-B4E9-3C02641C9DE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530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05DEEE2-4990-4FCB-BFE2-66C1C23970A0}" type="datetimeFigureOut">
              <a:rPr lang="en-US" smtClean="0"/>
              <a:t>11/21/2022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A412E97-3DC9-49FD-B4E9-3C02641C9DE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932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5DEEE2-4990-4FCB-BFE2-66C1C23970A0}" type="datetimeFigureOut">
              <a:rPr lang="en-US" smtClean="0"/>
              <a:t>11/21/2022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A412E97-3DC9-49FD-B4E9-3C02641C9DE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1226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9.gi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70C8-AA87-4CEE-9848-13B30F2158F5}"/>
              </a:ext>
            </a:extLst>
          </p:cNvPr>
          <p:cNvSpPr>
            <a:spLocks noGrp="1"/>
          </p:cNvSpPr>
          <p:nvPr>
            <p:ph type="ctrTitle"/>
          </p:nvPr>
        </p:nvSpPr>
        <p:spPr/>
        <p:txBody>
          <a:bodyPr/>
          <a:lstStyle/>
          <a:p>
            <a:r>
              <a:rPr lang="en-US" dirty="0"/>
              <a:t>The Post – Mauryan period</a:t>
            </a:r>
          </a:p>
        </p:txBody>
      </p:sp>
      <p:sp>
        <p:nvSpPr>
          <p:cNvPr id="3" name="Subtitle 2">
            <a:extLst>
              <a:ext uri="{FF2B5EF4-FFF2-40B4-BE49-F238E27FC236}">
                <a16:creationId xmlns:a16="http://schemas.microsoft.com/office/drawing/2014/main" id="{8AC45B78-2631-4262-A368-D9333BA82593}"/>
              </a:ext>
            </a:extLst>
          </p:cNvPr>
          <p:cNvSpPr>
            <a:spLocks noGrp="1"/>
          </p:cNvSpPr>
          <p:nvPr>
            <p:ph type="subTitle" idx="1"/>
          </p:nvPr>
        </p:nvSpPr>
        <p:spPr/>
        <p:txBody>
          <a:bodyPr/>
          <a:lstStyle/>
          <a:p>
            <a:r>
              <a:rPr lang="en-US" dirty="0"/>
              <a:t>- </a:t>
            </a:r>
            <a:r>
              <a:rPr lang="en-US" dirty="0" err="1"/>
              <a:t>harini.b.g</a:t>
            </a:r>
            <a:endParaRPr lang="en-US" dirty="0"/>
          </a:p>
        </p:txBody>
      </p:sp>
    </p:spTree>
    <p:extLst>
      <p:ext uri="{BB962C8B-B14F-4D97-AF65-F5344CB8AC3E}">
        <p14:creationId xmlns:p14="http://schemas.microsoft.com/office/powerpoint/2010/main" val="137409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EE30-E218-4C2D-A0E7-8218A4B7811B}"/>
              </a:ext>
            </a:extLst>
          </p:cNvPr>
          <p:cNvSpPr>
            <a:spLocks noGrp="1"/>
          </p:cNvSpPr>
          <p:nvPr>
            <p:ph type="title"/>
          </p:nvPr>
        </p:nvSpPr>
        <p:spPr/>
        <p:txBody>
          <a:bodyPr/>
          <a:lstStyle/>
          <a:p>
            <a:r>
              <a:rPr lang="en-US" dirty="0"/>
              <a:t>The kanishka</a:t>
            </a:r>
          </a:p>
        </p:txBody>
      </p:sp>
      <p:sp>
        <p:nvSpPr>
          <p:cNvPr id="3" name="Content Placeholder 2">
            <a:extLst>
              <a:ext uri="{FF2B5EF4-FFF2-40B4-BE49-F238E27FC236}">
                <a16:creationId xmlns:a16="http://schemas.microsoft.com/office/drawing/2014/main" id="{BF18C28E-8A30-4CDE-B395-069E37DFD08B}"/>
              </a:ext>
            </a:extLst>
          </p:cNvPr>
          <p:cNvSpPr>
            <a:spLocks noGrp="1"/>
          </p:cNvSpPr>
          <p:nvPr>
            <p:ph idx="1"/>
          </p:nvPr>
        </p:nvSpPr>
        <p:spPr>
          <a:xfrm>
            <a:off x="1451579" y="2015732"/>
            <a:ext cx="4644421" cy="3450613"/>
          </a:xfrm>
        </p:spPr>
        <p:txBody>
          <a:bodyPr>
            <a:normAutofit lnSpcReduction="10000"/>
          </a:bodyPr>
          <a:lstStyle/>
          <a:p>
            <a:r>
              <a:rPr lang="en-US" sz="2800" b="0" i="0" dirty="0">
                <a:effectLst/>
                <a:latin typeface="arial" panose="020B0604020202020204" pitchFamily="34" charset="0"/>
              </a:rPr>
              <a:t>Kanishka, was an emperor of the Kushan dynasty, under whose reign the empire reached its zenith. He is famous for his military, political, and spiritual achievements</a:t>
            </a:r>
            <a:r>
              <a:rPr lang="en-US" sz="2800" dirty="0">
                <a:solidFill>
                  <a:srgbClr val="4D5156"/>
                </a:solidFill>
                <a:latin typeface="arial" panose="020B0604020202020204" pitchFamily="34" charset="0"/>
              </a:rPr>
              <a:t>.</a:t>
            </a:r>
          </a:p>
          <a:p>
            <a:endParaRPr lang="en-US" b="0" i="0" dirty="0">
              <a:solidFill>
                <a:srgbClr val="4D5156"/>
              </a:solidFill>
              <a:effectLst/>
              <a:latin typeface="arial" panose="020B0604020202020204" pitchFamily="34" charset="0"/>
            </a:endParaRPr>
          </a:p>
          <a:p>
            <a:endParaRPr lang="en-US" b="0" i="0" dirty="0">
              <a:solidFill>
                <a:srgbClr val="4D5156"/>
              </a:solidFill>
              <a:effectLst/>
              <a:latin typeface="arial" panose="020B0604020202020204" pitchFamily="34" charset="0"/>
            </a:endParaRPr>
          </a:p>
          <a:p>
            <a:endParaRPr lang="en-US" dirty="0"/>
          </a:p>
        </p:txBody>
      </p:sp>
      <p:pic>
        <p:nvPicPr>
          <p:cNvPr id="9218" name="Picture 2" descr="Kanishka - History Pak">
            <a:extLst>
              <a:ext uri="{FF2B5EF4-FFF2-40B4-BE49-F238E27FC236}">
                <a16:creationId xmlns:a16="http://schemas.microsoft.com/office/drawing/2014/main" id="{8D492240-5A05-4C40-8112-D8EDA1673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1" y="2432292"/>
            <a:ext cx="2937014" cy="286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678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0371-A81A-4948-BA24-5FBF4520D5B3}"/>
              </a:ext>
            </a:extLst>
          </p:cNvPr>
          <p:cNvSpPr>
            <a:spLocks noGrp="1"/>
          </p:cNvSpPr>
          <p:nvPr>
            <p:ph type="title"/>
          </p:nvPr>
        </p:nvSpPr>
        <p:spPr/>
        <p:txBody>
          <a:bodyPr/>
          <a:lstStyle/>
          <a:p>
            <a:r>
              <a:rPr lang="en-US" dirty="0"/>
              <a:t>The satavahanas</a:t>
            </a:r>
          </a:p>
        </p:txBody>
      </p:sp>
      <p:sp>
        <p:nvSpPr>
          <p:cNvPr id="3" name="Content Placeholder 2">
            <a:extLst>
              <a:ext uri="{FF2B5EF4-FFF2-40B4-BE49-F238E27FC236}">
                <a16:creationId xmlns:a16="http://schemas.microsoft.com/office/drawing/2014/main" id="{78E4783F-5E54-4287-8121-02AB9B587E23}"/>
              </a:ext>
            </a:extLst>
          </p:cNvPr>
          <p:cNvSpPr>
            <a:spLocks noGrp="1"/>
          </p:cNvSpPr>
          <p:nvPr>
            <p:ph idx="1"/>
          </p:nvPr>
        </p:nvSpPr>
        <p:spPr>
          <a:xfrm>
            <a:off x="1451579" y="2015732"/>
            <a:ext cx="5132101" cy="3450613"/>
          </a:xfrm>
        </p:spPr>
        <p:txBody>
          <a:bodyPr/>
          <a:lstStyle/>
          <a:p>
            <a:r>
              <a:rPr lang="en-US" b="0" i="0" dirty="0">
                <a:solidFill>
                  <a:srgbClr val="202124"/>
                </a:solidFill>
                <a:effectLst/>
                <a:latin typeface="arial" panose="020B0604020202020204" pitchFamily="34" charset="0"/>
              </a:rPr>
              <a:t>The Satavahanas, also referred to as the Andhras in the Puranas, were an ancient Indian dynasty based in the Deccan region.</a:t>
            </a:r>
          </a:p>
          <a:p>
            <a:r>
              <a:rPr lang="en-US" dirty="0">
                <a:solidFill>
                  <a:srgbClr val="202124"/>
                </a:solidFill>
                <a:latin typeface="arial" panose="020B0604020202020204" pitchFamily="34" charset="0"/>
              </a:rPr>
              <a:t>Some powerful rulers were Sri Satakarni, Vasishthiputra, Pulumayi, Yajnasri Satakarni and Gautamiputra Sri Satakarni, the most powerful of them.</a:t>
            </a:r>
            <a:endParaRPr lang="en-US" dirty="0"/>
          </a:p>
        </p:txBody>
      </p:sp>
      <p:pic>
        <p:nvPicPr>
          <p:cNvPr id="10242" name="Picture 2" descr="Satavahana dynasty - Wikipedia">
            <a:extLst>
              <a:ext uri="{FF2B5EF4-FFF2-40B4-BE49-F238E27FC236}">
                <a16:creationId xmlns:a16="http://schemas.microsoft.com/office/drawing/2014/main" id="{9772226C-DBAF-405B-956D-6FE5E6E22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702" y="2296160"/>
            <a:ext cx="2820856" cy="261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015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FE34-17A4-497C-95B4-39721920BE87}"/>
              </a:ext>
            </a:extLst>
          </p:cNvPr>
          <p:cNvSpPr>
            <a:spLocks noGrp="1"/>
          </p:cNvSpPr>
          <p:nvPr>
            <p:ph type="title"/>
          </p:nvPr>
        </p:nvSpPr>
        <p:spPr/>
        <p:txBody>
          <a:bodyPr/>
          <a:lstStyle/>
          <a:p>
            <a:r>
              <a:rPr lang="en-US" dirty="0"/>
              <a:t>trade</a:t>
            </a:r>
          </a:p>
        </p:txBody>
      </p:sp>
      <p:sp>
        <p:nvSpPr>
          <p:cNvPr id="3" name="Content Placeholder 2">
            <a:extLst>
              <a:ext uri="{FF2B5EF4-FFF2-40B4-BE49-F238E27FC236}">
                <a16:creationId xmlns:a16="http://schemas.microsoft.com/office/drawing/2014/main" id="{977E1063-7E92-4336-BAD1-6B8BC898FB1B}"/>
              </a:ext>
            </a:extLst>
          </p:cNvPr>
          <p:cNvSpPr>
            <a:spLocks noGrp="1"/>
          </p:cNvSpPr>
          <p:nvPr>
            <p:ph idx="1"/>
          </p:nvPr>
        </p:nvSpPr>
        <p:spPr>
          <a:xfrm>
            <a:off x="1451579" y="2015732"/>
            <a:ext cx="8210581" cy="3501148"/>
          </a:xfrm>
        </p:spPr>
        <p:txBody>
          <a:bodyPr>
            <a:normAutofit/>
          </a:bodyPr>
          <a:lstStyle/>
          <a:p>
            <a:r>
              <a:rPr lang="en-US" sz="2800" dirty="0"/>
              <a:t>Trade flourished during this period. </a:t>
            </a:r>
          </a:p>
          <a:p>
            <a:r>
              <a:rPr lang="en-US" sz="2800" dirty="0"/>
              <a:t>The Indo-Greeks, Kushanas and the Satavahanas issued a large number of gold, silver and copper coins.</a:t>
            </a:r>
          </a:p>
          <a:p>
            <a:r>
              <a:rPr lang="en-US" sz="2800" dirty="0"/>
              <a:t>Ports such as Broach, Kalyan and Sopara were the main centers of trade with other countries. </a:t>
            </a:r>
          </a:p>
        </p:txBody>
      </p:sp>
    </p:spTree>
    <p:extLst>
      <p:ext uri="{BB962C8B-B14F-4D97-AF65-F5344CB8AC3E}">
        <p14:creationId xmlns:p14="http://schemas.microsoft.com/office/powerpoint/2010/main" val="1799574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2664-A08B-4F01-9647-51F252984840}"/>
              </a:ext>
            </a:extLst>
          </p:cNvPr>
          <p:cNvSpPr>
            <a:spLocks noGrp="1"/>
          </p:cNvSpPr>
          <p:nvPr>
            <p:ph type="title"/>
          </p:nvPr>
        </p:nvSpPr>
        <p:spPr/>
        <p:txBody>
          <a:bodyPr/>
          <a:lstStyle/>
          <a:p>
            <a:r>
              <a:rPr lang="en-US" dirty="0"/>
              <a:t>Religion</a:t>
            </a:r>
          </a:p>
        </p:txBody>
      </p:sp>
      <p:sp>
        <p:nvSpPr>
          <p:cNvPr id="3" name="Content Placeholder 2">
            <a:extLst>
              <a:ext uri="{FF2B5EF4-FFF2-40B4-BE49-F238E27FC236}">
                <a16:creationId xmlns:a16="http://schemas.microsoft.com/office/drawing/2014/main" id="{F6281C76-4B5F-4016-80EF-C315AA51A61A}"/>
              </a:ext>
            </a:extLst>
          </p:cNvPr>
          <p:cNvSpPr>
            <a:spLocks noGrp="1"/>
          </p:cNvSpPr>
          <p:nvPr>
            <p:ph idx="1"/>
          </p:nvPr>
        </p:nvSpPr>
        <p:spPr>
          <a:xfrm>
            <a:off x="1" y="1853754"/>
            <a:ext cx="8046719" cy="4199727"/>
          </a:xfrm>
        </p:spPr>
        <p:txBody>
          <a:bodyPr>
            <a:normAutofit fontScale="92500" lnSpcReduction="10000"/>
          </a:bodyPr>
          <a:lstStyle/>
          <a:p>
            <a:r>
              <a:rPr lang="en-US" sz="1800" b="0" i="0" dirty="0">
                <a:solidFill>
                  <a:srgbClr val="202124"/>
                </a:solidFill>
                <a:effectLst/>
                <a:latin typeface="arial" panose="020B0604020202020204" pitchFamily="34" charset="0"/>
              </a:rPr>
              <a:t>Buddhism is</a:t>
            </a:r>
            <a:r>
              <a:rPr lang="en-US" sz="1800" i="0" dirty="0">
                <a:solidFill>
                  <a:srgbClr val="202124"/>
                </a:solidFill>
                <a:effectLst/>
                <a:latin typeface="arial" panose="020B0604020202020204" pitchFamily="34" charset="0"/>
              </a:rPr>
              <a:t> one of the world's largest religions </a:t>
            </a:r>
            <a:r>
              <a:rPr lang="en-US" sz="1800" b="0" i="0" dirty="0">
                <a:solidFill>
                  <a:srgbClr val="202124"/>
                </a:solidFill>
                <a:effectLst/>
                <a:latin typeface="arial" panose="020B0604020202020204" pitchFamily="34" charset="0"/>
              </a:rPr>
              <a:t>and originated 2,500 years ago in India. </a:t>
            </a:r>
            <a:endParaRPr lang="en-US" sz="1800" dirty="0">
              <a:solidFill>
                <a:srgbClr val="202124"/>
              </a:solidFill>
              <a:latin typeface="arial" panose="020B0604020202020204" pitchFamily="34" charset="0"/>
            </a:endParaRPr>
          </a:p>
          <a:p>
            <a:r>
              <a:rPr lang="en-US" sz="1800" i="0" dirty="0">
                <a:solidFill>
                  <a:srgbClr val="202124"/>
                </a:solidFill>
                <a:effectLst/>
                <a:latin typeface="arial" panose="020B0604020202020204" pitchFamily="34" charset="0"/>
              </a:rPr>
              <a:t>Hindus believe in the doctrines of samsara (the continuous cycle of life, death, and reincarnation) and karma (the universal law of cause and effect).</a:t>
            </a:r>
            <a:endParaRPr lang="en-US" sz="1800" dirty="0"/>
          </a:p>
          <a:p>
            <a:r>
              <a:rPr lang="en-US" sz="1800" dirty="0"/>
              <a:t>Buddhism and Hinduism were the most widely followed religions. Buddhism was divided into two sects – Hinayana and Mahayana. Hinayana was the earlier and the simpler form of Buddhism. Mahayana was the new form, with many rituals and ceremonies.</a:t>
            </a:r>
          </a:p>
          <a:p>
            <a:r>
              <a:rPr lang="en-US" sz="1800" dirty="0"/>
              <a:t>Menander, the Indo-Greek ruler and Kanishka were Buddhists. They gifted land to Buddhist monks. Wealthy merchants, many of them Buddhists, also gave liberal donations to Buddhist monasteries.</a:t>
            </a:r>
          </a:p>
          <a:p>
            <a:r>
              <a:rPr lang="en-US" sz="1800" dirty="0"/>
              <a:t>Nagarjunakonda and Amaravati were famous centres of the Buddhist culture.</a:t>
            </a:r>
          </a:p>
          <a:p>
            <a:endParaRPr lang="en-US" dirty="0"/>
          </a:p>
          <a:p>
            <a:endParaRPr lang="en-US" dirty="0"/>
          </a:p>
          <a:p>
            <a:endParaRPr lang="en-US" dirty="0"/>
          </a:p>
          <a:p>
            <a:endParaRPr lang="en-US" dirty="0"/>
          </a:p>
          <a:p>
            <a:endParaRPr lang="en-US" dirty="0"/>
          </a:p>
        </p:txBody>
      </p:sp>
      <p:pic>
        <p:nvPicPr>
          <p:cNvPr id="12290" name="Picture 2" descr="Is Hinduism Really a Religion? - Spiritual Ray">
            <a:extLst>
              <a:ext uri="{FF2B5EF4-FFF2-40B4-BE49-F238E27FC236}">
                <a16:creationId xmlns:a16="http://schemas.microsoft.com/office/drawing/2014/main" id="{4BA52DD1-076A-4075-A3DC-01526DD20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440" y="4385261"/>
            <a:ext cx="2503488" cy="16682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uddhism | Definition, Beliefs, Origin, Systems, &amp; Practice | Britannica">
            <a:extLst>
              <a:ext uri="{FF2B5EF4-FFF2-40B4-BE49-F238E27FC236}">
                <a16:creationId xmlns:a16="http://schemas.microsoft.com/office/drawing/2014/main" id="{AC9EC4C6-1A0C-4635-B195-85E0E40DF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170222"/>
            <a:ext cx="2062480" cy="205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160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F854-349B-4FED-8015-FE332ED37921}"/>
              </a:ext>
            </a:extLst>
          </p:cNvPr>
          <p:cNvSpPr>
            <a:spLocks noGrp="1"/>
          </p:cNvSpPr>
          <p:nvPr>
            <p:ph type="title"/>
          </p:nvPr>
        </p:nvSpPr>
        <p:spPr/>
        <p:txBody>
          <a:bodyPr/>
          <a:lstStyle/>
          <a:p>
            <a:r>
              <a:rPr lang="en-US" dirty="0"/>
              <a:t>Spread of Buddhism</a:t>
            </a:r>
          </a:p>
        </p:txBody>
      </p:sp>
      <p:sp>
        <p:nvSpPr>
          <p:cNvPr id="3" name="Content Placeholder 2">
            <a:extLst>
              <a:ext uri="{FF2B5EF4-FFF2-40B4-BE49-F238E27FC236}">
                <a16:creationId xmlns:a16="http://schemas.microsoft.com/office/drawing/2014/main" id="{C99C52F6-23FA-468D-9BEF-023049CF9422}"/>
              </a:ext>
            </a:extLst>
          </p:cNvPr>
          <p:cNvSpPr>
            <a:spLocks noGrp="1"/>
          </p:cNvSpPr>
          <p:nvPr>
            <p:ph idx="1"/>
          </p:nvPr>
        </p:nvSpPr>
        <p:spPr>
          <a:xfrm>
            <a:off x="902939" y="2212136"/>
            <a:ext cx="6239541" cy="3450613"/>
          </a:xfrm>
        </p:spPr>
        <p:txBody>
          <a:bodyPr>
            <a:normAutofit/>
          </a:bodyPr>
          <a:lstStyle/>
          <a:p>
            <a:pPr algn="l"/>
            <a:r>
              <a:rPr lang="en-US" b="0" i="0" dirty="0">
                <a:solidFill>
                  <a:srgbClr val="202124"/>
                </a:solidFill>
                <a:effectLst/>
                <a:latin typeface="arial" panose="020B0604020202020204" pitchFamily="34" charset="0"/>
              </a:rPr>
              <a:t>A wave of conversion began, and </a:t>
            </a:r>
            <a:r>
              <a:rPr lang="en-US" i="0" dirty="0">
                <a:solidFill>
                  <a:srgbClr val="202124"/>
                </a:solidFill>
                <a:effectLst/>
                <a:latin typeface="arial" panose="020B0604020202020204" pitchFamily="34" charset="0"/>
              </a:rPr>
              <a:t>Buddhism spread not only through India, but also internationally.</a:t>
            </a:r>
            <a:r>
              <a:rPr lang="en-US" b="0" i="0" dirty="0">
                <a:solidFill>
                  <a:srgbClr val="202124"/>
                </a:solidFill>
                <a:effectLst/>
                <a:latin typeface="arial" panose="020B0604020202020204" pitchFamily="34" charset="0"/>
              </a:rPr>
              <a:t> Ceylon, Burma, Nepal, Tibet, central Asia, China, and Japan are just some of the regions where the Middle Path was widely accepted.</a:t>
            </a:r>
            <a:endParaRPr lang="en-IN"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The Silk Route helped greatly in the spread of Buddhism to Central Asia and China.</a:t>
            </a:r>
            <a:br>
              <a:rPr lang="en-US" b="0" i="0" dirty="0">
                <a:solidFill>
                  <a:srgbClr val="202124"/>
                </a:solidFill>
                <a:effectLst/>
                <a:latin typeface="arial" panose="020B0604020202020204" pitchFamily="34" charset="0"/>
              </a:rPr>
            </a:br>
            <a:endParaRPr lang="en-US" dirty="0"/>
          </a:p>
        </p:txBody>
      </p:sp>
      <p:pic>
        <p:nvPicPr>
          <p:cNvPr id="13314" name="Picture 2" descr="Diffusion of Buddhism - Buddhism">
            <a:extLst>
              <a:ext uri="{FF2B5EF4-FFF2-40B4-BE49-F238E27FC236}">
                <a16:creationId xmlns:a16="http://schemas.microsoft.com/office/drawing/2014/main" id="{125BF01A-A94E-4A41-917B-E4370CA30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590" y="2165792"/>
            <a:ext cx="4762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95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436-C020-4745-AB85-8C80AE642F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C63D07-766F-4102-B8ED-825B41640414}"/>
              </a:ext>
            </a:extLst>
          </p:cNvPr>
          <p:cNvSpPr>
            <a:spLocks noGrp="1"/>
          </p:cNvSpPr>
          <p:nvPr>
            <p:ph idx="1"/>
          </p:nvPr>
        </p:nvSpPr>
        <p:spPr/>
        <p:txBody>
          <a:bodyPr/>
          <a:lstStyle/>
          <a:p>
            <a:endParaRPr lang="en-US"/>
          </a:p>
        </p:txBody>
      </p:sp>
      <p:pic>
        <p:nvPicPr>
          <p:cNvPr id="14340" name="Picture 4" descr="Thank you Vectors &amp; Illustrations for Free Download | Freepik">
            <a:extLst>
              <a:ext uri="{FF2B5EF4-FFF2-40B4-BE49-F238E27FC236}">
                <a16:creationId xmlns:a16="http://schemas.microsoft.com/office/drawing/2014/main" id="{6416831C-1397-4096-AC0E-422F9EB6E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3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3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6162-2B04-4870-8EF4-C35A05A6B923}"/>
              </a:ext>
            </a:extLst>
          </p:cNvPr>
          <p:cNvSpPr>
            <a:spLocks noGrp="1"/>
          </p:cNvSpPr>
          <p:nvPr>
            <p:ph type="title"/>
          </p:nvPr>
        </p:nvSpPr>
        <p:spPr>
          <a:xfrm>
            <a:off x="1497563" y="860845"/>
            <a:ext cx="9603275" cy="1049235"/>
          </a:xfrm>
        </p:spPr>
        <p:txBody>
          <a:bodyPr/>
          <a:lstStyle/>
          <a:p>
            <a:r>
              <a:rPr lang="en-US" dirty="0"/>
              <a:t>Introduction</a:t>
            </a:r>
          </a:p>
        </p:txBody>
      </p:sp>
      <p:sp>
        <p:nvSpPr>
          <p:cNvPr id="3" name="Content Placeholder 2">
            <a:extLst>
              <a:ext uri="{FF2B5EF4-FFF2-40B4-BE49-F238E27FC236}">
                <a16:creationId xmlns:a16="http://schemas.microsoft.com/office/drawing/2014/main" id="{2F4780D1-8398-4283-8177-1A12EA6E94E0}"/>
              </a:ext>
            </a:extLst>
          </p:cNvPr>
          <p:cNvSpPr>
            <a:spLocks noGrp="1"/>
          </p:cNvSpPr>
          <p:nvPr>
            <p:ph idx="1"/>
          </p:nvPr>
        </p:nvSpPr>
        <p:spPr>
          <a:xfrm>
            <a:off x="172720" y="1940561"/>
            <a:ext cx="7023009" cy="3525520"/>
          </a:xfrm>
        </p:spPr>
        <p:txBody>
          <a:bodyPr>
            <a:normAutofit lnSpcReduction="10000"/>
          </a:bodyPr>
          <a:lstStyle/>
          <a:p>
            <a:pPr marL="0" indent="0">
              <a:buNone/>
            </a:pPr>
            <a:r>
              <a:rPr lang="en-US" sz="2800" dirty="0"/>
              <a:t>Tamilakam or the tamil region, known today as South India, lies south of the Krishna river. It was ruled by Cholas, Cheras and the Pandyas. The Sangam literature is our main source of information about these dynasties. This period in the history of ‘Tamilakam’ is thus known as the Sangam Age</a:t>
            </a:r>
          </a:p>
          <a:p>
            <a:endParaRPr lang="en-US" dirty="0"/>
          </a:p>
        </p:txBody>
      </p:sp>
      <p:pic>
        <p:nvPicPr>
          <p:cNvPr id="1026" name="Picture 2" descr="Sangam Literature">
            <a:extLst>
              <a:ext uri="{FF2B5EF4-FFF2-40B4-BE49-F238E27FC236}">
                <a16:creationId xmlns:a16="http://schemas.microsoft.com/office/drawing/2014/main" id="{11879F31-5030-4237-9C3F-D758028CD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72320" y="3944155"/>
            <a:ext cx="2418080" cy="1843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gam Age">
            <a:extLst>
              <a:ext uri="{FF2B5EF4-FFF2-40B4-BE49-F238E27FC236}">
                <a16:creationId xmlns:a16="http://schemas.microsoft.com/office/drawing/2014/main" id="{09923D8A-54CC-48A7-A6B2-E0E5DB46B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30" y="2092960"/>
            <a:ext cx="2476590" cy="177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82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A920-5B24-46B2-AEE1-D1FA0880240F}"/>
              </a:ext>
            </a:extLst>
          </p:cNvPr>
          <p:cNvSpPr>
            <a:spLocks noGrp="1"/>
          </p:cNvSpPr>
          <p:nvPr>
            <p:ph type="title"/>
          </p:nvPr>
        </p:nvSpPr>
        <p:spPr/>
        <p:txBody>
          <a:bodyPr/>
          <a:lstStyle/>
          <a:p>
            <a:r>
              <a:rPr lang="en-US" dirty="0"/>
              <a:t>The sangam texts </a:t>
            </a:r>
          </a:p>
        </p:txBody>
      </p:sp>
      <p:sp>
        <p:nvSpPr>
          <p:cNvPr id="3" name="Content Placeholder 2">
            <a:extLst>
              <a:ext uri="{FF2B5EF4-FFF2-40B4-BE49-F238E27FC236}">
                <a16:creationId xmlns:a16="http://schemas.microsoft.com/office/drawing/2014/main" id="{515B5F13-F5A5-4F3D-8981-B4C98CF1BC62}"/>
              </a:ext>
            </a:extLst>
          </p:cNvPr>
          <p:cNvSpPr>
            <a:spLocks noGrp="1"/>
          </p:cNvSpPr>
          <p:nvPr>
            <p:ph idx="1"/>
          </p:nvPr>
        </p:nvSpPr>
        <p:spPr>
          <a:xfrm>
            <a:off x="1451579" y="2015732"/>
            <a:ext cx="5863621" cy="4037749"/>
          </a:xfrm>
        </p:spPr>
        <p:txBody>
          <a:bodyPr>
            <a:normAutofit fontScale="85000" lnSpcReduction="10000"/>
          </a:bodyPr>
          <a:lstStyle/>
          <a:p>
            <a:r>
              <a:rPr lang="en-US" i="0" dirty="0">
                <a:solidFill>
                  <a:srgbClr val="202124"/>
                </a:solidFill>
                <a:effectLst/>
                <a:latin typeface="arial" panose="020B0604020202020204" pitchFamily="34" charset="0"/>
              </a:rPr>
              <a:t>Sangam literature is the name given to the earliest available Tamil literature. </a:t>
            </a:r>
            <a:r>
              <a:rPr lang="en-US" b="0" i="0" dirty="0">
                <a:solidFill>
                  <a:srgbClr val="202124"/>
                </a:solidFill>
                <a:effectLst/>
                <a:latin typeface="arial" panose="020B0604020202020204" pitchFamily="34" charset="0"/>
              </a:rPr>
              <a:t>The Sangam age roughly extends between 300 BCE and 300 CE, although most of the work is believed to have been composed between 100 CE and 250 CE. The word 'Sangam' literally means association.</a:t>
            </a:r>
          </a:p>
          <a:p>
            <a:r>
              <a:rPr lang="en-US" dirty="0">
                <a:solidFill>
                  <a:srgbClr val="202124"/>
                </a:solidFill>
                <a:latin typeface="arial" panose="020B0604020202020204" pitchFamily="34" charset="0"/>
              </a:rPr>
              <a:t>About 2,200 years ago, there was a gathering of Tamil poets and scholars under the patronage of the Pandyan king.</a:t>
            </a:r>
          </a:p>
          <a:p>
            <a:r>
              <a:rPr lang="en-US" dirty="0">
                <a:solidFill>
                  <a:srgbClr val="202124"/>
                </a:solidFill>
                <a:latin typeface="arial" panose="020B0604020202020204" pitchFamily="34" charset="0"/>
              </a:rPr>
              <a:t>The third and the most important assembly was held in Madurai. Over 2000 poems were composed in Tamil during this assembly. Later, these poems were compiled into many books.</a:t>
            </a:r>
            <a:endParaRPr lang="en-US" dirty="0"/>
          </a:p>
        </p:txBody>
      </p:sp>
      <p:pic>
        <p:nvPicPr>
          <p:cNvPr id="2050" name="Picture 2" descr="Sangam Literature: These Tantalizing Tales Offer a Window into Ancient Tamil  Life | Ancient Origins">
            <a:extLst>
              <a:ext uri="{FF2B5EF4-FFF2-40B4-BE49-F238E27FC236}">
                <a16:creationId xmlns:a16="http://schemas.microsoft.com/office/drawing/2014/main" id="{D26724D9-F8CC-4700-A84D-20C260C2F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960" y="2468880"/>
            <a:ext cx="3710623" cy="281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9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9B9B-7B3F-4A81-9F93-22C611269559}"/>
              </a:ext>
            </a:extLst>
          </p:cNvPr>
          <p:cNvSpPr>
            <a:spLocks noGrp="1"/>
          </p:cNvSpPr>
          <p:nvPr>
            <p:ph type="title"/>
          </p:nvPr>
        </p:nvSpPr>
        <p:spPr/>
        <p:txBody>
          <a:bodyPr/>
          <a:lstStyle/>
          <a:p>
            <a:r>
              <a:rPr lang="en-US" dirty="0"/>
              <a:t>The three kingdoms of ‘</a:t>
            </a:r>
            <a:r>
              <a:rPr lang="en-US" dirty="0" err="1"/>
              <a:t>tamilakam</a:t>
            </a:r>
            <a:r>
              <a:rPr lang="en-US" dirty="0"/>
              <a:t>’</a:t>
            </a:r>
          </a:p>
        </p:txBody>
      </p:sp>
      <p:sp>
        <p:nvSpPr>
          <p:cNvPr id="4" name="Content Placeholder 3">
            <a:extLst>
              <a:ext uri="{FF2B5EF4-FFF2-40B4-BE49-F238E27FC236}">
                <a16:creationId xmlns:a16="http://schemas.microsoft.com/office/drawing/2014/main" id="{86E1E135-5E5C-4245-A77D-3F05239E9B79}"/>
              </a:ext>
            </a:extLst>
          </p:cNvPr>
          <p:cNvSpPr>
            <a:spLocks noGrp="1"/>
          </p:cNvSpPr>
          <p:nvPr>
            <p:ph idx="1"/>
          </p:nvPr>
        </p:nvSpPr>
        <p:spPr>
          <a:xfrm>
            <a:off x="1451579" y="2015732"/>
            <a:ext cx="6290341" cy="3450613"/>
          </a:xfrm>
        </p:spPr>
        <p:txBody>
          <a:bodyPr>
            <a:normAutofit lnSpcReduction="10000"/>
          </a:bodyPr>
          <a:lstStyle/>
          <a:p>
            <a:r>
              <a:rPr lang="en-US" sz="2800" b="0" i="0" dirty="0">
                <a:solidFill>
                  <a:srgbClr val="202124"/>
                </a:solidFill>
                <a:effectLst/>
                <a:latin typeface="arial" panose="020B0604020202020204" pitchFamily="34" charset="0"/>
              </a:rPr>
              <a:t>The three ruling houses of Tamil India, the Pandyas, Cheras, and Cholas, </a:t>
            </a:r>
            <a:r>
              <a:rPr lang="en-US" sz="2800" i="0" dirty="0">
                <a:solidFill>
                  <a:srgbClr val="202124"/>
                </a:solidFill>
                <a:effectLst/>
                <a:latin typeface="arial" panose="020B0604020202020204" pitchFamily="34" charset="0"/>
              </a:rPr>
              <a:t>fought</a:t>
            </a:r>
            <a:r>
              <a:rPr lang="en-US" sz="2800" b="1" i="0" dirty="0">
                <a:solidFill>
                  <a:srgbClr val="202124"/>
                </a:solidFill>
                <a:effectLst/>
                <a:latin typeface="arial" panose="020B0604020202020204" pitchFamily="34" charset="0"/>
              </a:rPr>
              <a:t> </a:t>
            </a:r>
            <a:r>
              <a:rPr lang="en-US" sz="2800" i="0" dirty="0">
                <a:solidFill>
                  <a:srgbClr val="202124"/>
                </a:solidFill>
                <a:effectLst/>
                <a:latin typeface="arial" panose="020B0604020202020204" pitchFamily="34" charset="0"/>
              </a:rPr>
              <a:t>for supremacy of southern India and Sri Lanka</a:t>
            </a:r>
            <a:r>
              <a:rPr lang="en-US" sz="2800" b="0" i="0" dirty="0">
                <a:solidFill>
                  <a:srgbClr val="202124"/>
                </a:solidFill>
                <a:effectLst/>
                <a:latin typeface="arial" panose="020B0604020202020204" pitchFamily="34" charset="0"/>
              </a:rPr>
              <a:t>. These dynasties promoted early literature on the Indian subcontinent and built important Hindu temples.</a:t>
            </a:r>
            <a:endParaRPr lang="en-US" sz="2800" dirty="0"/>
          </a:p>
        </p:txBody>
      </p:sp>
      <p:pic>
        <p:nvPicPr>
          <p:cNvPr id="3076" name="Picture 4" descr="Why Chola and Pandya were fighting each other? - Quora">
            <a:extLst>
              <a:ext uri="{FF2B5EF4-FFF2-40B4-BE49-F238E27FC236}">
                <a16:creationId xmlns:a16="http://schemas.microsoft.com/office/drawing/2014/main" id="{7E451D38-7BA2-486F-9EE5-1F6BB9084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44" y="2015731"/>
            <a:ext cx="4031596" cy="395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2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FDD-F0B3-474E-9572-A816272CE011}"/>
              </a:ext>
            </a:extLst>
          </p:cNvPr>
          <p:cNvSpPr>
            <a:spLocks noGrp="1"/>
          </p:cNvSpPr>
          <p:nvPr>
            <p:ph type="title"/>
          </p:nvPr>
        </p:nvSpPr>
        <p:spPr/>
        <p:txBody>
          <a:bodyPr/>
          <a:lstStyle/>
          <a:p>
            <a:r>
              <a:rPr lang="en-US" dirty="0"/>
              <a:t>The cholas</a:t>
            </a:r>
          </a:p>
        </p:txBody>
      </p:sp>
      <p:sp>
        <p:nvSpPr>
          <p:cNvPr id="3" name="Content Placeholder 2">
            <a:extLst>
              <a:ext uri="{FF2B5EF4-FFF2-40B4-BE49-F238E27FC236}">
                <a16:creationId xmlns:a16="http://schemas.microsoft.com/office/drawing/2014/main" id="{EBE5D71F-A10E-48A9-BB20-3E7CDB51C6EB}"/>
              </a:ext>
            </a:extLst>
          </p:cNvPr>
          <p:cNvSpPr>
            <a:spLocks noGrp="1"/>
          </p:cNvSpPr>
          <p:nvPr>
            <p:ph idx="1"/>
          </p:nvPr>
        </p:nvSpPr>
        <p:spPr>
          <a:xfrm>
            <a:off x="1084125" y="2062480"/>
            <a:ext cx="5011875" cy="3403865"/>
          </a:xfrm>
        </p:spPr>
        <p:txBody>
          <a:bodyPr>
            <a:normAutofit fontScale="85000" lnSpcReduction="20000"/>
          </a:bodyPr>
          <a:lstStyle/>
          <a:p>
            <a:r>
              <a:rPr lang="en-US" b="0" i="0" dirty="0">
                <a:solidFill>
                  <a:srgbClr val="202124"/>
                </a:solidFill>
                <a:effectLst/>
                <a:latin typeface="arial" panose="020B0604020202020204" pitchFamily="34" charset="0"/>
              </a:rPr>
              <a:t>The Chola dynasty was </a:t>
            </a:r>
            <a:r>
              <a:rPr lang="en-US" i="0" dirty="0">
                <a:solidFill>
                  <a:srgbClr val="202124"/>
                </a:solidFill>
                <a:effectLst/>
                <a:latin typeface="arial" panose="020B0604020202020204" pitchFamily="34" charset="0"/>
              </a:rPr>
              <a:t>a Tamil thalassocratic empire of southern India and one of the longest-ruling dynasties in world history. </a:t>
            </a:r>
            <a:r>
              <a:rPr lang="en-US" b="0" i="0" dirty="0">
                <a:solidFill>
                  <a:srgbClr val="202124"/>
                </a:solidFill>
                <a:effectLst/>
                <a:latin typeface="arial" panose="020B0604020202020204" pitchFamily="34" charset="0"/>
              </a:rPr>
              <a:t>The earliest datable references to the Chola are from inscriptions dated to the 3rd century BCE during the reign of Ashoka of the Maurya Empire.</a:t>
            </a:r>
          </a:p>
          <a:p>
            <a:r>
              <a:rPr lang="en-US" dirty="0">
                <a:solidFill>
                  <a:srgbClr val="202124"/>
                </a:solidFill>
                <a:latin typeface="arial" panose="020B0604020202020204" pitchFamily="34" charset="0"/>
              </a:rPr>
              <a:t>The cholas ruled in the Kaveri delta. Their capital was Uraiyur.</a:t>
            </a:r>
          </a:p>
          <a:p>
            <a:r>
              <a:rPr lang="en-US" dirty="0">
                <a:solidFill>
                  <a:srgbClr val="202124"/>
                </a:solidFill>
                <a:latin typeface="arial" panose="020B0604020202020204" pitchFamily="34" charset="0"/>
              </a:rPr>
              <a:t>The most powerful king was Karikala. He fought against the Cheras and the Pandyas. </a:t>
            </a:r>
            <a:endParaRPr lang="en-US" dirty="0"/>
          </a:p>
        </p:txBody>
      </p:sp>
      <p:pic>
        <p:nvPicPr>
          <p:cNvPr id="4098" name="Picture 2" descr="Three Crowned Kings of Tamilakam | National Geographic Society">
            <a:extLst>
              <a:ext uri="{FF2B5EF4-FFF2-40B4-BE49-F238E27FC236}">
                <a16:creationId xmlns:a16="http://schemas.microsoft.com/office/drawing/2014/main" id="{CCFD3B3E-CF49-427C-9D5F-6A1668D7F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382" y="2055757"/>
            <a:ext cx="2415439" cy="19112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ola dynasty - Wikipedia">
            <a:extLst>
              <a:ext uri="{FF2B5EF4-FFF2-40B4-BE49-F238E27FC236}">
                <a16:creationId xmlns:a16="http://schemas.microsoft.com/office/drawing/2014/main" id="{5165360C-871C-4C49-BE65-383E8C905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0480" y="3966974"/>
            <a:ext cx="1920240" cy="207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579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CDC7-4499-4553-BDE4-6BF3B3FD5249}"/>
              </a:ext>
            </a:extLst>
          </p:cNvPr>
          <p:cNvSpPr>
            <a:spLocks noGrp="1"/>
          </p:cNvSpPr>
          <p:nvPr>
            <p:ph type="title"/>
          </p:nvPr>
        </p:nvSpPr>
        <p:spPr/>
        <p:txBody>
          <a:bodyPr/>
          <a:lstStyle/>
          <a:p>
            <a:r>
              <a:rPr lang="en-US" dirty="0"/>
              <a:t>The cheras</a:t>
            </a:r>
          </a:p>
        </p:txBody>
      </p:sp>
      <p:sp>
        <p:nvSpPr>
          <p:cNvPr id="3" name="Content Placeholder 2">
            <a:extLst>
              <a:ext uri="{FF2B5EF4-FFF2-40B4-BE49-F238E27FC236}">
                <a16:creationId xmlns:a16="http://schemas.microsoft.com/office/drawing/2014/main" id="{AF72842C-16CB-4C12-8B27-0A3FCD478150}"/>
              </a:ext>
            </a:extLst>
          </p:cNvPr>
          <p:cNvSpPr>
            <a:spLocks noGrp="1"/>
          </p:cNvSpPr>
          <p:nvPr>
            <p:ph idx="1"/>
          </p:nvPr>
        </p:nvSpPr>
        <p:spPr>
          <a:xfrm>
            <a:off x="1451579" y="2015732"/>
            <a:ext cx="5497861" cy="3450613"/>
          </a:xfrm>
        </p:spPr>
        <p:txBody>
          <a:bodyPr/>
          <a:lstStyle/>
          <a:p>
            <a:r>
              <a:rPr lang="en-US" b="0" i="0" dirty="0">
                <a:solidFill>
                  <a:srgbClr val="202124"/>
                </a:solidFill>
                <a:effectLst/>
                <a:latin typeface="arial" panose="020B0604020202020204" pitchFamily="34" charset="0"/>
              </a:rPr>
              <a:t>Cheras of the Kongu country are known to have controlled western Tamil Nadu in the early medieval period.</a:t>
            </a:r>
          </a:p>
          <a:p>
            <a:r>
              <a:rPr lang="en-US" dirty="0"/>
              <a:t>Vanji was their capital.</a:t>
            </a:r>
          </a:p>
          <a:p>
            <a:r>
              <a:rPr lang="en-US" dirty="0"/>
              <a:t>The most famous Chera king was Neduncheraladan.</a:t>
            </a:r>
          </a:p>
          <a:p>
            <a:r>
              <a:rPr lang="en-US" dirty="0"/>
              <a:t>The Chera rulers encouraged trade. They traded with Rome and Egypt.</a:t>
            </a:r>
          </a:p>
          <a:p>
            <a:endParaRPr lang="en-US" dirty="0"/>
          </a:p>
        </p:txBody>
      </p:sp>
      <p:pic>
        <p:nvPicPr>
          <p:cNvPr id="5122" name="Picture 2" descr="Kingdoms of South Asia - Indian Kingdom of the Cheras">
            <a:extLst>
              <a:ext uri="{FF2B5EF4-FFF2-40B4-BE49-F238E27FC236}">
                <a16:creationId xmlns:a16="http://schemas.microsoft.com/office/drawing/2014/main" id="{F9844D2C-68C0-41B4-8333-1339AC0A1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597" y="2015731"/>
            <a:ext cx="2469083" cy="17401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era dynasty - Wikipedia">
            <a:extLst>
              <a:ext uri="{FF2B5EF4-FFF2-40B4-BE49-F238E27FC236}">
                <a16:creationId xmlns:a16="http://schemas.microsoft.com/office/drawing/2014/main" id="{0D7703C8-A328-4078-B75D-C59CCA234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628" y="3917824"/>
            <a:ext cx="29432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94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147D-673F-4AA0-9EA8-67A274BBE490}"/>
              </a:ext>
            </a:extLst>
          </p:cNvPr>
          <p:cNvSpPr>
            <a:spLocks noGrp="1"/>
          </p:cNvSpPr>
          <p:nvPr>
            <p:ph type="title"/>
          </p:nvPr>
        </p:nvSpPr>
        <p:spPr/>
        <p:txBody>
          <a:bodyPr/>
          <a:lstStyle/>
          <a:p>
            <a:r>
              <a:rPr lang="en-US" dirty="0"/>
              <a:t>The pandyas</a:t>
            </a:r>
          </a:p>
        </p:txBody>
      </p:sp>
      <p:sp>
        <p:nvSpPr>
          <p:cNvPr id="3" name="Content Placeholder 2">
            <a:extLst>
              <a:ext uri="{FF2B5EF4-FFF2-40B4-BE49-F238E27FC236}">
                <a16:creationId xmlns:a16="http://schemas.microsoft.com/office/drawing/2014/main" id="{95BDFED6-3DFF-4CFA-A9DC-03A774A47DE0}"/>
              </a:ext>
            </a:extLst>
          </p:cNvPr>
          <p:cNvSpPr>
            <a:spLocks noGrp="1"/>
          </p:cNvSpPr>
          <p:nvPr>
            <p:ph idx="1"/>
          </p:nvPr>
        </p:nvSpPr>
        <p:spPr>
          <a:xfrm>
            <a:off x="1146779" y="1899474"/>
            <a:ext cx="6229381" cy="3450613"/>
          </a:xfrm>
        </p:spPr>
        <p:txBody>
          <a:bodyPr>
            <a:normAutofit fontScale="92500" lnSpcReduction="20000"/>
          </a:bodyPr>
          <a:lstStyle/>
          <a:p>
            <a:r>
              <a:rPr lang="en-US" b="0" i="0" dirty="0">
                <a:solidFill>
                  <a:srgbClr val="202124"/>
                </a:solidFill>
                <a:effectLst/>
                <a:latin typeface="arial" panose="020B0604020202020204" pitchFamily="34" charset="0"/>
              </a:rPr>
              <a:t>The Pandya dynasty, also referred to as the Pandyas of Madurai, was an ancient Tamil dynasty of South India, and among the three great kingdoms of Tamilakam, the other two being the Cholas and the Cheras.</a:t>
            </a:r>
          </a:p>
          <a:p>
            <a:r>
              <a:rPr lang="en-US" dirty="0">
                <a:solidFill>
                  <a:srgbClr val="202124"/>
                </a:solidFill>
                <a:latin typeface="arial" panose="020B0604020202020204" pitchFamily="34" charset="0"/>
              </a:rPr>
              <a:t>The Pandyas controlled the region around Madurai. According to Magesthenes, the kingdom was ruled by a woman who had a large army.</a:t>
            </a:r>
          </a:p>
          <a:p>
            <a:r>
              <a:rPr lang="en-US" dirty="0">
                <a:solidFill>
                  <a:srgbClr val="202124"/>
                </a:solidFill>
                <a:latin typeface="arial" panose="020B0604020202020204" pitchFamily="34" charset="0"/>
              </a:rPr>
              <a:t>Nedunchezhyan was a powerful ruler of the Pandya.</a:t>
            </a:r>
          </a:p>
          <a:p>
            <a:r>
              <a:rPr lang="en-US" dirty="0">
                <a:solidFill>
                  <a:srgbClr val="202124"/>
                </a:solidFill>
                <a:latin typeface="arial" panose="020B0604020202020204" pitchFamily="34" charset="0"/>
              </a:rPr>
              <a:t>The kingdom was famous for pearls.</a:t>
            </a:r>
            <a:endParaRPr lang="en-US" dirty="0"/>
          </a:p>
        </p:txBody>
      </p:sp>
      <p:pic>
        <p:nvPicPr>
          <p:cNvPr id="6148" name="Picture 4" descr="Rulers of Pandya Dynasty">
            <a:extLst>
              <a:ext uri="{FF2B5EF4-FFF2-40B4-BE49-F238E27FC236}">
                <a16:creationId xmlns:a16="http://schemas.microsoft.com/office/drawing/2014/main" id="{0868DC9C-137E-4300-8E49-B38A9F43D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399" y="2242632"/>
            <a:ext cx="2367280" cy="27616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andya dynasty - Wikipedia">
            <a:extLst>
              <a:ext uri="{FF2B5EF4-FFF2-40B4-BE49-F238E27FC236}">
                <a16:creationId xmlns:a16="http://schemas.microsoft.com/office/drawing/2014/main" id="{59DBEE13-EF4D-412D-976B-B468C5FF6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207" y="2307307"/>
            <a:ext cx="2403793" cy="263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741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F205-AAC6-4611-AE8C-525A0081F40A}"/>
              </a:ext>
            </a:extLst>
          </p:cNvPr>
          <p:cNvSpPr>
            <a:spLocks noGrp="1"/>
          </p:cNvSpPr>
          <p:nvPr>
            <p:ph type="title"/>
          </p:nvPr>
        </p:nvSpPr>
        <p:spPr>
          <a:xfrm>
            <a:off x="999722" y="562726"/>
            <a:ext cx="9603275" cy="1049235"/>
          </a:xfrm>
        </p:spPr>
        <p:txBody>
          <a:bodyPr/>
          <a:lstStyle/>
          <a:p>
            <a:r>
              <a:rPr lang="en-US" dirty="0"/>
              <a:t>The north and the deccan</a:t>
            </a:r>
          </a:p>
        </p:txBody>
      </p:sp>
      <p:sp>
        <p:nvSpPr>
          <p:cNvPr id="3" name="Content Placeholder 2">
            <a:extLst>
              <a:ext uri="{FF2B5EF4-FFF2-40B4-BE49-F238E27FC236}">
                <a16:creationId xmlns:a16="http://schemas.microsoft.com/office/drawing/2014/main" id="{0335D034-C84A-4D0D-985F-E139590A5245}"/>
              </a:ext>
            </a:extLst>
          </p:cNvPr>
          <p:cNvSpPr>
            <a:spLocks noGrp="1"/>
          </p:cNvSpPr>
          <p:nvPr>
            <p:ph idx="1"/>
          </p:nvPr>
        </p:nvSpPr>
        <p:spPr>
          <a:xfrm>
            <a:off x="1156939" y="2015732"/>
            <a:ext cx="6808501" cy="3450613"/>
          </a:xfrm>
        </p:spPr>
        <p:txBody>
          <a:bodyPr>
            <a:normAutofit/>
          </a:bodyPr>
          <a:lstStyle/>
          <a:p>
            <a:r>
              <a:rPr lang="en-US" sz="2400" dirty="0"/>
              <a:t>While the sangam literature was being written in the north the tribes from central Asia crossed the Hindukush and entered India.</a:t>
            </a:r>
          </a:p>
          <a:p>
            <a:r>
              <a:rPr lang="en-US" sz="2400" dirty="0"/>
              <a:t>These were the Indo-Greeks or the Bactrian Greeks, the Shakas or Scythians, the Pahlavas or the Parthians and the Kushanas.</a:t>
            </a:r>
          </a:p>
        </p:txBody>
      </p:sp>
      <p:pic>
        <p:nvPicPr>
          <p:cNvPr id="7170" name="Picture 2" descr="Indo-Greek Kingdom - New World Encyclopedia">
            <a:extLst>
              <a:ext uri="{FF2B5EF4-FFF2-40B4-BE49-F238E27FC236}">
                <a16:creationId xmlns:a16="http://schemas.microsoft.com/office/drawing/2014/main" id="{E0865D49-C995-494E-AE21-9555A2877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0" y="2123440"/>
            <a:ext cx="3576320" cy="334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02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CDFF-9215-40BF-874F-1749D50E8CD6}"/>
              </a:ext>
            </a:extLst>
          </p:cNvPr>
          <p:cNvSpPr>
            <a:spLocks noGrp="1"/>
          </p:cNvSpPr>
          <p:nvPr>
            <p:ph type="title"/>
          </p:nvPr>
        </p:nvSpPr>
        <p:spPr/>
        <p:txBody>
          <a:bodyPr/>
          <a:lstStyle/>
          <a:p>
            <a:r>
              <a:rPr lang="en-US" dirty="0"/>
              <a:t>The </a:t>
            </a:r>
            <a:r>
              <a:rPr lang="en-US" dirty="0" err="1"/>
              <a:t>kushanas</a:t>
            </a:r>
            <a:endParaRPr lang="en-US" dirty="0"/>
          </a:p>
        </p:txBody>
      </p:sp>
      <p:sp>
        <p:nvSpPr>
          <p:cNvPr id="3" name="Content Placeholder 2">
            <a:extLst>
              <a:ext uri="{FF2B5EF4-FFF2-40B4-BE49-F238E27FC236}">
                <a16:creationId xmlns:a16="http://schemas.microsoft.com/office/drawing/2014/main" id="{D3638A95-149B-43ED-A80E-C229BAC33EF8}"/>
              </a:ext>
            </a:extLst>
          </p:cNvPr>
          <p:cNvSpPr>
            <a:spLocks noGrp="1"/>
          </p:cNvSpPr>
          <p:nvPr>
            <p:ph idx="1"/>
          </p:nvPr>
        </p:nvSpPr>
        <p:spPr>
          <a:xfrm>
            <a:off x="1451579" y="2015732"/>
            <a:ext cx="6259861" cy="3450613"/>
          </a:xfrm>
        </p:spPr>
        <p:txBody>
          <a:bodyPr/>
          <a:lstStyle/>
          <a:p>
            <a:r>
              <a:rPr lang="en-US" b="0" i="0" dirty="0">
                <a:solidFill>
                  <a:srgbClr val="202124"/>
                </a:solidFill>
                <a:effectLst/>
                <a:latin typeface="arial" panose="020B0604020202020204" pitchFamily="34" charset="0"/>
              </a:rPr>
              <a:t>Kushan dynasty, Kushan also spelled Kusana, ruling line descended from the Yuezhi, a people that ruled over most of the northern Indian subcontinent, Afghanistan, and parts of Central Asia during the first three centuries of the Common Era.</a:t>
            </a:r>
          </a:p>
          <a:p>
            <a:r>
              <a:rPr lang="en-US" dirty="0">
                <a:solidFill>
                  <a:srgbClr val="202124"/>
                </a:solidFill>
                <a:latin typeface="arial" panose="020B0604020202020204" pitchFamily="34" charset="0"/>
              </a:rPr>
              <a:t>They defeated Indo-Greeks, the Pahlavas and the Shakas and established themselves in the region around Taxila and Pashawar. </a:t>
            </a:r>
            <a:endParaRPr lang="en-US" dirty="0"/>
          </a:p>
        </p:txBody>
      </p:sp>
      <p:pic>
        <p:nvPicPr>
          <p:cNvPr id="8194" name="Picture 2" descr="Kushan Empire - Wikipedia">
            <a:extLst>
              <a:ext uri="{FF2B5EF4-FFF2-40B4-BE49-F238E27FC236}">
                <a16:creationId xmlns:a16="http://schemas.microsoft.com/office/drawing/2014/main" id="{F18E681B-0B33-4A29-A560-AC833FC7F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980" y="4051935"/>
            <a:ext cx="20955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ushan Empire - Wikipedia">
            <a:extLst>
              <a:ext uri="{FF2B5EF4-FFF2-40B4-BE49-F238E27FC236}">
                <a16:creationId xmlns:a16="http://schemas.microsoft.com/office/drawing/2014/main" id="{789FB9CB-45B9-4933-9FAE-6A6A20CFD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936" y="2015732"/>
            <a:ext cx="20955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8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1196</TotalTime>
  <Words>883</Words>
  <Application>Microsoft Office PowerPoint</Application>
  <PresentationFormat>Widescreen</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Gallery</vt:lpstr>
      <vt:lpstr>The Post – Mauryan period</vt:lpstr>
      <vt:lpstr>Introduction</vt:lpstr>
      <vt:lpstr>The sangam texts </vt:lpstr>
      <vt:lpstr>The three kingdoms of ‘tamilakam’</vt:lpstr>
      <vt:lpstr>The cholas</vt:lpstr>
      <vt:lpstr>The cheras</vt:lpstr>
      <vt:lpstr>The pandyas</vt:lpstr>
      <vt:lpstr>The north and the deccan</vt:lpstr>
      <vt:lpstr>The kushanas</vt:lpstr>
      <vt:lpstr>The kanishka</vt:lpstr>
      <vt:lpstr>The satavahanas</vt:lpstr>
      <vt:lpstr>trade</vt:lpstr>
      <vt:lpstr>Religion</vt:lpstr>
      <vt:lpstr>Spread of Buddhism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Post – Mauryan period</dc:title>
  <dc:creator>Shobana S (SO/OPM43-IN)</dc:creator>
  <cp:lastModifiedBy>THASNEEM SNSACD</cp:lastModifiedBy>
  <cp:revision>2</cp:revision>
  <dcterms:created xsi:type="dcterms:W3CDTF">2022-11-18T13:23:22Z</dcterms:created>
  <dcterms:modified xsi:type="dcterms:W3CDTF">2022-11-21T12:45:17Z</dcterms:modified>
</cp:coreProperties>
</file>